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  <p:sldMasterId id="2147483768" r:id="rId4"/>
    <p:sldMasterId id="2147483780" r:id="rId5"/>
    <p:sldMasterId id="2147483792" r:id="rId6"/>
  </p:sldMasterIdLst>
  <p:sldIdLst>
    <p:sldId id="256" r:id="rId7"/>
    <p:sldId id="272" r:id="rId8"/>
    <p:sldId id="257" r:id="rId9"/>
    <p:sldId id="270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3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snapdo.com/?category=Images&amp;p=1&amp;st=dn&amp;ic=1&amp;q=%25" TargetMode="External"/><Relationship Id="rId2" Type="http://schemas.openxmlformats.org/officeDocument/2006/relationships/hyperlink" Target="https://www.google.kz/search?q=%D0%BF%D0%BE%D1%81%D1%25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kz/?gfe_rd=cr&amp;ei=6eCMWLj0JbDi8AfPm6GYCQ&amp;gws_rd=ss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330110"/>
            <a:ext cx="7572396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лекция.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Постнаталь</a:t>
            </a:r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онтогенез.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pp.vk.me/c11172/v11172245/414/svHjgc22D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6015" cy="2286016"/>
          </a:xfrm>
          <a:prstGeom prst="rect">
            <a:avLst/>
          </a:prstGeom>
          <a:noFill/>
        </p:spPr>
      </p:pic>
      <p:pic>
        <p:nvPicPr>
          <p:cNvPr id="1028" name="Picture 4" descr="http://cs622322.vk.me/v622322409/31764/LnY0NcN7Jt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0"/>
            <a:ext cx="2143108" cy="2071678"/>
          </a:xfrm>
          <a:prstGeom prst="rect">
            <a:avLst/>
          </a:prstGeom>
          <a:noFill/>
        </p:spPr>
      </p:pic>
      <p:pic>
        <p:nvPicPr>
          <p:cNvPr id="15362" name="Picture 2" descr="Картинки по запросу постнатальный онтогенез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809999"/>
            <a:ext cx="4410075" cy="304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14290"/>
            <a:ext cx="6215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Постнатальды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онтогенезді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кезеңге бөледі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жастық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ювенильдік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жыныстық жетілген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репродуктивтік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кәрілік кезең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Постнатальдық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онтогенез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ағзаның дүние салуымен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аяқталады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Картинки по запросу постэмбриональный пери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8581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Онтогенез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жастық кезең 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түрлі жолмен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тура 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түрленіп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(метаморфоз —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metomorphosis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түрлену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даму.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дамуда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жұмыртқа қабығынан босанып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шыққан 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жаңадан туылған жас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 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ағзадан ешқандай айырмашылығы болмайды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бітімінің пропорциясымен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ерекшеленеді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Мұндай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көптеген жануарларға және адамдарға тән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cs304207.vk.me/v304207199/37ef/s0NftOGmdj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857628"/>
            <a:ext cx="3571900" cy="2383238"/>
          </a:xfrm>
          <a:prstGeom prst="rect">
            <a:avLst/>
          </a:prstGeom>
          <a:noFill/>
        </p:spPr>
      </p:pic>
      <p:pic>
        <p:nvPicPr>
          <p:cNvPr id="7172" name="Picture 4" descr="http://mamapedia.com.ua/UploadImages/novoroshdennui-rebeno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857628"/>
            <a:ext cx="3220766" cy="22955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86808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Адамның постнатальды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дамуының басқа сүтқоректілерден, сонымен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 приматтардан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ерекшелігі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балалық шағының ұзақ болуы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қыздарда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11—13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 балаларда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13—15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Мұның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қана биологиялық емес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әлеуметтік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ағзаның физикалық дамуымен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қатар оның ұжымдық өмір сүру жағдайларына бейімделушіліктері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Адамның кептеген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морфофизиологиялық белгілері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айтарлықтай өзгерістерге ұшырайды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cs620625.vk.me/v620625722/19860/W_sUfbO_aY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429000"/>
            <a:ext cx="6000792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8572560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омыртқа жотасының дамуы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Нәрестенің омыртқа жотасы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түп-түзу 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адамдардың омыртқа жотасының пішіні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алфавитінің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әрпіне ұқсас 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яғни оның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 шығыңқы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лордоздары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жөне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артқа иілуі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кифоздары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аяқпен тік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жүру нәтижесінде қалыптасқан ерекшілік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Ең алғаш мойын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лордозы,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сосын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бастағанда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2,5—3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айлықта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көкірек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кифозы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Балапан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түрегеліп тәй-тәйлап жүре бастағанда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бел лордозы, ал 1,5-2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жеткенде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омыртқа жотасының барлық имектері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толық қалыптасады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Картинки по запросу постнатальный онтогене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286124"/>
            <a:ext cx="6764886" cy="30718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8786842" cy="286232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ағзасында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қарқыны біркелкі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жүрмейді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өсу кезеңімен өсудің тежелу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кезеңдері алмасып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отырады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Балалардың ең жедел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өсуі бірінші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байқалады, бұл кезде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денесі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23-25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см-ге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ұзарады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өсу қарқыны сәл төмендейді, бірақ әлі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жоғары деңгейде сақталады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10-15 см;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үшінші жылы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 см, 4-7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5-7 см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Теменгі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өсу біршама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баяулайды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4-5 см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өседі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қыздар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11-12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ұлдар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13-14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келгенде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олардың өсу қарқыны қайтадан жоғарылайды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7-8 см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пубертатты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секіру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құбылыс балалардың жыныстық жетілуінің басталуымен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тұспа-түс 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Картинки по запросу постэмбриональный пери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357562"/>
            <a:ext cx="6572296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денесінің ұзарып өсуімен бірге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салмағының артуы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алғашқы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 айда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нәресте салмағы 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еселенеді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 1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жеткенде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көбейеді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салмағының өсуі баяулайды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10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қыздар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ұлдардың дене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салмақтарында айтарлықтай айырмашылық байқалмайды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ал 11-12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қыздарда 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біршама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жылдамдайды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жастан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 балалар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көрсеткіш бойынша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қыздарды басып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озады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бұл ұрдіс әрі қарай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сақталады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Картинки по запросу постэмбриональный пери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643183"/>
            <a:ext cx="6667500" cy="4214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0298" y="0"/>
            <a:ext cx="38876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Қорытынды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571612"/>
            <a:ext cx="8358247" cy="36933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Адам жүкті кезінде баланы туғанға дейінгі кезең антенатальды кезең болып табылады.  Ал туғаннан бастап, сәбилік кезінен қартайған шаққа дейінгі кезең постнаталбды кезең деп атайды.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Физикалық даму деп организмнің морфологиялық және функциональдық белгілерінің өзгеруінің динамикалық процесін айтады. Ол белгілердің өзгерістері тектік және сыртқы ортаның факторларына байланысты. Өсу дегенді дене және онық болшектерінің мөлшерінің өзгеруін айтады.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422" y="214290"/>
            <a:ext cx="8806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Пайдаланыл</a:t>
            </a:r>
            <a:r>
              <a:rPr lang="kk-KZ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ған әдебиеттер: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85926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https://www.google.kz/search?q=%D0%BF%D0%BE%D1%81%D1%8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https://search.snapdo.com/?category=Images&amp;p=1&amp;st=dn&amp;ic=1&amp;q=%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https://www.google.kz/?gfe_rd=cr&amp;ei=6eCMWLj0JbDi8AfPm6GYCQ&amp;gws_rd=ssl#q=%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14290"/>
            <a:ext cx="34898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Жоспары</a:t>
            </a:r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: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285860"/>
            <a:ext cx="5454122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Кіріспе бөлім</a:t>
            </a:r>
          </a:p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Онтогенез дегеніміз не?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Негізгі бөлім</a:t>
            </a:r>
          </a:p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Онтогенез түрлері</a:t>
            </a:r>
          </a:p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Сәбилік кезеңі</a:t>
            </a:r>
          </a:p>
          <a:p>
            <a:r>
              <a:rPr lang="kk-KZ" sz="3200" i="1" dirty="0" smtClean="0">
                <a:latin typeface="Times New Roman" pitchFamily="18" charset="0"/>
                <a:cs typeface="Times New Roman" pitchFamily="18" charset="0"/>
              </a:rPr>
              <a:t>Постнатальды даму кезеңі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Қорытынды бөлім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Пайдаланылған әдебиеттер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500042"/>
            <a:ext cx="8143932" cy="2862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Онтогенез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ontos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организм,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genesis-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даму) 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жыныс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клеткаларының пайда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оның өліміне дейін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жүретін жеке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организмнің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жануар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өсімдік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дамуының толық тарихы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циклі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Онтогенез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организмнің жеке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жайындағы ұғым деректерге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организмнің өсуі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оның клеткасының жіктелуіне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морфогенезіне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негізделеді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онтогенез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категория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Онтогенезге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түрлік категориясы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жағынан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филогенез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уіе-тобыр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genesis-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даму)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қарама-қарсы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 терминді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алғаш сипаттаған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Э. Геккель.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2" name="Picture 6" descr="Картинки по запросу постнатальный развитие чело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571876"/>
            <a:ext cx="6929486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7"/>
          <p:cNvSpPr>
            <a:spLocks noChangeArrowheads="1"/>
          </p:cNvSpPr>
          <p:nvPr/>
        </p:nvSpPr>
        <p:spPr bwMode="auto">
          <a:xfrm>
            <a:off x="3143250" y="428625"/>
            <a:ext cx="2879725" cy="8651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4000" dirty="0">
                <a:latin typeface="Verdana" pitchFamily="34" charset="0"/>
              </a:rPr>
              <a:t>Онтогенез</a:t>
            </a:r>
          </a:p>
        </p:txBody>
      </p:sp>
      <p:sp>
        <p:nvSpPr>
          <p:cNvPr id="7171" name="AutoShape 9"/>
          <p:cNvSpPr>
            <a:spLocks noChangeArrowheads="1"/>
          </p:cNvSpPr>
          <p:nvPr/>
        </p:nvSpPr>
        <p:spPr bwMode="auto">
          <a:xfrm>
            <a:off x="6372225" y="1916113"/>
            <a:ext cx="2520950" cy="6492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dirty="0" smtClean="0">
                <a:latin typeface="Verdana" pitchFamily="34" charset="0"/>
              </a:rPr>
              <a:t>Постнатальды</a:t>
            </a:r>
            <a:endParaRPr lang="ru-RU" dirty="0">
              <a:latin typeface="Verdana" pitchFamily="34" charset="0"/>
            </a:endParaRPr>
          </a:p>
        </p:txBody>
      </p:sp>
      <p:sp>
        <p:nvSpPr>
          <p:cNvPr id="7172" name="AutoShape 10"/>
          <p:cNvSpPr>
            <a:spLocks noChangeArrowheads="1"/>
          </p:cNvSpPr>
          <p:nvPr/>
        </p:nvSpPr>
        <p:spPr bwMode="auto">
          <a:xfrm>
            <a:off x="323850" y="1916113"/>
            <a:ext cx="2520950" cy="64928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dirty="0" smtClean="0">
                <a:latin typeface="Verdana" pitchFamily="34" charset="0"/>
              </a:rPr>
              <a:t>Антенатальды</a:t>
            </a:r>
            <a:endParaRPr lang="ru-RU" dirty="0">
              <a:latin typeface="Verdana" pitchFamily="34" charset="0"/>
            </a:endParaRPr>
          </a:p>
        </p:txBody>
      </p:sp>
      <p:sp>
        <p:nvSpPr>
          <p:cNvPr id="7173" name="AutoShape 12"/>
          <p:cNvSpPr>
            <a:spLocks noChangeArrowheads="1"/>
          </p:cNvSpPr>
          <p:nvPr/>
        </p:nvSpPr>
        <p:spPr bwMode="auto">
          <a:xfrm>
            <a:off x="285750" y="3000375"/>
            <a:ext cx="2520950" cy="30972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800">
                <a:latin typeface="Times New Roman" pitchFamily="18" charset="0"/>
                <a:cs typeface="Times New Roman" pitchFamily="18" charset="0"/>
              </a:rPr>
              <a:t>Ұрықтық</a:t>
            </a:r>
          </a:p>
          <a:p>
            <a:pPr algn="ctr"/>
            <a:r>
              <a:rPr lang="kk-KZ" sz="2800">
                <a:latin typeface="Times New Roman" pitchFamily="18" charset="0"/>
                <a:cs typeface="Times New Roman" pitchFamily="18" charset="0"/>
              </a:rPr>
              <a:t> даму</a:t>
            </a:r>
          </a:p>
          <a:p>
            <a:pPr algn="ctr"/>
            <a:endParaRPr lang="ru-RU">
              <a:latin typeface="Verdana" pitchFamily="34" charset="0"/>
            </a:endParaRPr>
          </a:p>
        </p:txBody>
      </p:sp>
      <p:sp>
        <p:nvSpPr>
          <p:cNvPr id="7174" name="AutoShape 13"/>
          <p:cNvSpPr>
            <a:spLocks noChangeArrowheads="1"/>
          </p:cNvSpPr>
          <p:nvPr/>
        </p:nvSpPr>
        <p:spPr bwMode="auto">
          <a:xfrm>
            <a:off x="6357938" y="3000375"/>
            <a:ext cx="2520950" cy="292893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 sz="2400">
                <a:latin typeface="Verdana" pitchFamily="34" charset="0"/>
              </a:rPr>
              <a:t>Ұрықтан кейінгі</a:t>
            </a:r>
          </a:p>
          <a:p>
            <a:pPr algn="ctr"/>
            <a:r>
              <a:rPr lang="kk-KZ" sz="2400">
                <a:latin typeface="Verdana" pitchFamily="34" charset="0"/>
              </a:rPr>
              <a:t> даму</a:t>
            </a:r>
          </a:p>
        </p:txBody>
      </p:sp>
      <p:sp>
        <p:nvSpPr>
          <p:cNvPr id="7175" name="Line 15"/>
          <p:cNvSpPr>
            <a:spLocks noChangeShapeType="1"/>
          </p:cNvSpPr>
          <p:nvPr/>
        </p:nvSpPr>
        <p:spPr bwMode="auto">
          <a:xfrm>
            <a:off x="4427538" y="1341438"/>
            <a:ext cx="2881312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6" name="Line 16"/>
          <p:cNvSpPr>
            <a:spLocks noChangeShapeType="1"/>
          </p:cNvSpPr>
          <p:nvPr/>
        </p:nvSpPr>
        <p:spPr bwMode="auto">
          <a:xfrm flipH="1">
            <a:off x="1476375" y="1341438"/>
            <a:ext cx="2951163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7" name="Line 17"/>
          <p:cNvSpPr>
            <a:spLocks noChangeShapeType="1"/>
          </p:cNvSpPr>
          <p:nvPr/>
        </p:nvSpPr>
        <p:spPr bwMode="auto">
          <a:xfrm>
            <a:off x="1547813" y="25654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178" name="Line 19"/>
          <p:cNvSpPr>
            <a:spLocks noChangeShapeType="1"/>
          </p:cNvSpPr>
          <p:nvPr/>
        </p:nvSpPr>
        <p:spPr bwMode="auto">
          <a:xfrm>
            <a:off x="7667625" y="2565400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286808" cy="30469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жоғары сатыдағы жануарларда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туылғанға дейінгі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кезеңін пренатальды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антенатальды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туғаннан кейінгісін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постнатальды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Пренатальды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кезеңінің шегінде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алғашқы (дамудың бірінші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аптасы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ұрықтық және ұрпақтық кезеңдері болады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Дамушы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ұрықты мүшелер бастамалары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қалыптасқанша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эмбрион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мүшелерінің бастамалары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қалыптасқаннан кейін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ұрпақ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Картинки по запросу постэмбриональный онтогенез"/>
          <p:cNvPicPr>
            <a:picLocks noChangeAspect="1" noChangeArrowheads="1"/>
          </p:cNvPicPr>
          <p:nvPr/>
        </p:nvPicPr>
        <p:blipFill>
          <a:blip r:embed="rId2"/>
          <a:srcRect l="8659" t="16666" r="7845" b="26693"/>
          <a:stretch>
            <a:fillRect/>
          </a:stretch>
        </p:blipFill>
        <p:spPr bwMode="auto">
          <a:xfrm>
            <a:off x="1214414" y="3405166"/>
            <a:ext cx="6786578" cy="3452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Баланың орны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(бала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жолдасы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туған мезеттен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босанудан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кезең басталады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аптаға созылады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уақыт аралығында жүктілікпен босануга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барлық үрдістер кері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дамиды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(инволюция).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Өзгерістер барлық ішкі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жүйелерде болады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босанғаннан 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 бездерінің функциясы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ғана дамиды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Репродуктивті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жүйеде, әсіресе жатырда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маңызды өзгерістер байқалады.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Бұлшық еттердің жиырылуынан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көлемі кішірейеді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Босанғаннан 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өткенде жатыр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 қалпына келеді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Картинки по запросу новорожденный ребенок с пуповин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43248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74345"/>
            <a:ext cx="8429684" cy="31393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Плацента мен бала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жатырдың кілегейлік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жара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лохиялар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білінеді.Олардың түрі өзгеріп отырады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күндері қанды 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күндері серозды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 асқан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қансыз сұйык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Бірте-бірте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лохиялар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азаяды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босанғаннан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5-6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аптада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тоқтайды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Жүктілік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 бездерінде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өзгерістер 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Жүктілік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босанғаннан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күндері уыз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бөлінеді.Уыздын құрамында- нәруыз, майлар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тұздар, ферменттер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көмірсулар, 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т.б.болады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Босанғаннан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тәулікте сүт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болады.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Сүттің құрамы уыздан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баскаша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88%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1,5-2%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3,5-4%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7%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көмірсудан 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Сүт бездерінің ісінуі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босанушының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күйінін өзгеруіне әкелу мүмкін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Картинки по запросу новорожденный ребенок с пуповин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071942"/>
            <a:ext cx="3429024" cy="2561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715404" cy="34778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Емшектегі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баланың тамағы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Емшектегі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бала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тамақты көп талап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бірақ оның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қорытатын органдары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әлі жетілмегендіктен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ішкенін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сіңіру мүмкіндігі өте шектеулі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 баланы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алғашқы күннен бастап-ақ емшек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сүтімен қоректендіру 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 жеңіл қорытылады, онда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балаға қажет қоректік заттың барлығы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сүтінің маңызы ерекше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сүтінің молдығы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сапасы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ананың белгілі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сақтауына және ішетін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тамағына байланысты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Емшекте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әйелге арнайы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диета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ұстаудың қажеті жоқ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 түрлі және үйреншікті тағам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ананың денсаулығын дұрыс сақтаудың және сүтінің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болуының басты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кепілі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Соның өзінде емшекте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әйел күніне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кем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0,5 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сиыр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сүтін ішуі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ананың ішімдік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ішуіне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тартуына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мүлде болмайды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Картинки по запросу новорожденный ребенок 1 де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929066"/>
            <a:ext cx="4143372" cy="27574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643998" cy="3477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Бірақ әйел қатты науқастанған жағдайда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өкпесі туберкулезге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шалдыққанда, жүрегі қабынғанда, қант диабеті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асқынғанда, бүйрегі ауырғанда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бала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емізу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анасының денсаулығына немесе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балаға кері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әсер ететін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болғанда дәрігер бұған тыйым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салу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жөнінде кеңес беруі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инфекциялық сырқатқа шалдықса, баланы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оңашалайды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да, 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сауыл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етерильденген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қоректендіреді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Анасының сүті көп болғанымен, емшегінің үрпі қаттылығынан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бала 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дұрыстап еме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алмаса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емізер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алдында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сүтінің біразын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сауыл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қабат кезінде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емшегінің ұшы дұрыс шықпаса, онда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қолмен созғылау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массаж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жасайды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емізгеннен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емшекті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 сорғышпен сорғызып отырады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http://www.animated-gifs.eu/transportation-signage-stop/002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4357694"/>
            <a:ext cx="1762104" cy="1762104"/>
          </a:xfrm>
          <a:prstGeom prst="rect">
            <a:avLst/>
          </a:prstGeom>
          <a:noFill/>
        </p:spPr>
      </p:pic>
      <p:pic>
        <p:nvPicPr>
          <p:cNvPr id="9218" name="Picture 2" descr="Картинки по запросу новорожденный ребенок 1 де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81399"/>
            <a:ext cx="4857750" cy="3276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920</Words>
  <Application>Microsoft Office PowerPoint</Application>
  <PresentationFormat>Экран (4:3)</PresentationFormat>
  <Paragraphs>41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Тема Office</vt:lpstr>
      <vt:lpstr>Модульная</vt:lpstr>
      <vt:lpstr>1_Модульная</vt:lpstr>
      <vt:lpstr>Эркер</vt:lpstr>
      <vt:lpstr>Аспект</vt:lpstr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20</cp:revision>
  <dcterms:created xsi:type="dcterms:W3CDTF">2017-01-28T06:32:22Z</dcterms:created>
  <dcterms:modified xsi:type="dcterms:W3CDTF">2020-09-13T09:26:38Z</dcterms:modified>
</cp:coreProperties>
</file>